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7" r:id="rId4"/>
    <p:sldId id="258" r:id="rId5"/>
    <p:sldId id="259" r:id="rId6"/>
    <p:sldId id="260" r:id="rId7"/>
    <p:sldId id="276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EE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926" y="-11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381000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1676400"/>
            <a:ext cx="8458200" cy="3505200"/>
          </a:xfrm>
        </p:spPr>
        <p:txBody>
          <a:bodyPr anchor="t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DB3AF-CEDE-49E1-B2E9-3C9204A558FD}" type="datetimeFigureOut">
              <a:rPr lang="en-US" smtClean="0"/>
              <a:t>8/22/2012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FB57CDF-57BE-4AA1-B4B3-5A7991D6EE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DB3AF-CEDE-49E1-B2E9-3C9204A558FD}" type="datetimeFigureOut">
              <a:rPr lang="en-US" smtClean="0"/>
              <a:t>8/22/2012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57CDF-57BE-4AA1-B4B3-5A7991D6EE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DB3AF-CEDE-49E1-B2E9-3C9204A558FD}" type="datetimeFigureOut">
              <a:rPr lang="en-US" smtClean="0"/>
              <a:t>8/22/2012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57CDF-57BE-4AA1-B4B3-5A7991D6EE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DB3AF-CEDE-49E1-B2E9-3C9204A558FD}" type="datetimeFigureOut">
              <a:rPr lang="en-US" smtClean="0"/>
              <a:t>8/22/2012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FB57CDF-57BE-4AA1-B4B3-5A7991D6EE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DB3AF-CEDE-49E1-B2E9-3C9204A558FD}" type="datetimeFigureOut">
              <a:rPr lang="en-US" smtClean="0"/>
              <a:t>8/22/2012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57CDF-57BE-4AA1-B4B3-5A7991D6EED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DB3AF-CEDE-49E1-B2E9-3C9204A558FD}" type="datetimeFigureOut">
              <a:rPr lang="en-US" smtClean="0"/>
              <a:t>8/22/2012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57CDF-57BE-4AA1-B4B3-5A7991D6EE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DB3AF-CEDE-49E1-B2E9-3C9204A558FD}" type="datetimeFigureOut">
              <a:rPr lang="en-US" smtClean="0"/>
              <a:t>8/22/2012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EFB57CDF-57BE-4AA1-B4B3-5A7991D6EED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DB3AF-CEDE-49E1-B2E9-3C9204A558FD}" type="datetimeFigureOut">
              <a:rPr lang="en-US" smtClean="0"/>
              <a:t>8/22/2012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57CDF-57BE-4AA1-B4B3-5A7991D6EE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DB3AF-CEDE-49E1-B2E9-3C9204A558FD}" type="datetimeFigureOut">
              <a:rPr lang="en-US" smtClean="0"/>
              <a:t>8/22/2012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57CDF-57BE-4AA1-B4B3-5A7991D6EE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DB3AF-CEDE-49E1-B2E9-3C9204A558FD}" type="datetimeFigureOut">
              <a:rPr lang="en-US" smtClean="0"/>
              <a:t>8/22/2012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57CDF-57BE-4AA1-B4B3-5A7991D6EE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DB3AF-CEDE-49E1-B2E9-3C9204A558FD}" type="datetimeFigureOut">
              <a:rPr lang="en-US" smtClean="0"/>
              <a:t>8/22/2012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57CDF-57BE-4AA1-B4B3-5A7991D6EED4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13DB3AF-CEDE-49E1-B2E9-3C9204A558FD}" type="datetimeFigureOut">
              <a:rPr lang="en-US" smtClean="0"/>
              <a:t>8/22/2012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FB57CDF-57BE-4AA1-B4B3-5A7991D6EED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Wednesday, August </a:t>
            </a:r>
            <a:r>
              <a:rPr lang="en-US" dirty="0" smtClean="0"/>
              <a:t>22, </a:t>
            </a:r>
            <a:r>
              <a:rPr lang="en-US" dirty="0" smtClean="0"/>
              <a:t>2012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381000" y="1676400"/>
                <a:ext cx="8458200" cy="4495800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TISK Problems</a:t>
                </a:r>
              </a:p>
              <a:p>
                <a:pPr marL="457200" indent="-457200">
                  <a:buAutoNum type="arabicParenR"/>
                </a:pPr>
                <a:r>
                  <a:rPr lang="en-US" dirty="0" smtClean="0"/>
                  <a:t>Simplify: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14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7</m:t>
                            </m:r>
                          </m:e>
                        </m:rad>
                      </m:den>
                    </m:f>
                  </m:oMath>
                </a14:m>
                <a:endParaRPr lang="en-US" dirty="0" smtClean="0"/>
              </a:p>
              <a:p>
                <a:pPr marL="457200" indent="-457200">
                  <a:buAutoNum type="arabicParenR"/>
                </a:pPr>
                <a:endParaRPr lang="en-US" dirty="0" smtClean="0"/>
              </a:p>
              <a:p>
                <a:pPr marL="457200" indent="-457200">
                  <a:buAutoNum type="arabicParenR"/>
                </a:pPr>
                <a:r>
                  <a:rPr lang="en-US" dirty="0" smtClean="0"/>
                  <a:t>Simplify: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8</m:t>
                        </m:r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+24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16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457200" indent="-457200">
                  <a:buAutoNum type="arabicParenR"/>
                </a:pPr>
                <a:endParaRPr lang="en-US" dirty="0"/>
              </a:p>
              <a:p>
                <a:pPr marL="457200" indent="-457200">
                  <a:buAutoNum type="arabicParenR"/>
                </a:pPr>
                <a:r>
                  <a:rPr lang="en-US" dirty="0" smtClean="0"/>
                  <a:t>Factor completely: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−24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+48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+3</m:t>
                    </m:r>
                  </m:oMath>
                </a14:m>
                <a:endParaRPr lang="en-US" dirty="0" smtClean="0"/>
              </a:p>
              <a:p>
                <a:pPr marL="457200" indent="-457200">
                  <a:buAutoNum type="arabicParenR"/>
                </a:pPr>
                <a:endParaRPr lang="en-US" dirty="0" smtClean="0"/>
              </a:p>
              <a:p>
                <a:pPr marL="457200" indent="-457200">
                  <a:buAutoNum type="arabicParenR"/>
                </a:pPr>
                <a:endParaRPr lang="en-US" dirty="0"/>
              </a:p>
              <a:p>
                <a:r>
                  <a:rPr lang="en-US" dirty="0" smtClean="0"/>
                  <a:t>No Mental Math Today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381000" y="1676400"/>
                <a:ext cx="8458200" cy="4495800"/>
              </a:xfrm>
              <a:blipFill rotWithShape="1">
                <a:blip r:embed="rId2"/>
                <a:stretch>
                  <a:fillRect l="-1154" t="-949" b="-1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5257800" y="1371600"/>
            <a:ext cx="3733800" cy="206210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r>
              <a:rPr lang="en-US" sz="2800" dirty="0" smtClean="0"/>
              <a:t>Homework:</a:t>
            </a:r>
          </a:p>
          <a:p>
            <a:pPr algn="ctr"/>
            <a:r>
              <a:rPr lang="en-US" sz="2800" dirty="0" smtClean="0"/>
              <a:t>p. 81-82 #42-50 even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766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Check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20) Hypothesis: You don’t know where you are going.</a:t>
            </a:r>
            <a:br>
              <a:rPr lang="en-US" dirty="0" smtClean="0"/>
            </a:br>
            <a:r>
              <a:rPr lang="en-US" dirty="0" smtClean="0"/>
              <a:t>Conclusion: You will probably end up somewhere else.</a:t>
            </a:r>
          </a:p>
          <a:p>
            <a:pPr marL="0" indent="0">
              <a:buNone/>
            </a:pPr>
            <a:r>
              <a:rPr lang="en-US" dirty="0" smtClean="0"/>
              <a:t>22) Hypothesis: You are an NBA basketball player.</a:t>
            </a:r>
            <a:br>
              <a:rPr lang="en-US" dirty="0" smtClean="0"/>
            </a:br>
            <a:r>
              <a:rPr lang="en-US" dirty="0" smtClean="0"/>
              <a:t>Conclusion: You are at least 5’2” tall.</a:t>
            </a:r>
          </a:p>
          <a:p>
            <a:pPr marL="0" indent="0">
              <a:buNone/>
            </a:pPr>
            <a:r>
              <a:rPr lang="en-US" dirty="0" smtClean="0"/>
              <a:t>24) Hypothesis: You are an adult.</a:t>
            </a:r>
            <a:br>
              <a:rPr lang="en-US" dirty="0" smtClean="0"/>
            </a:br>
            <a:r>
              <a:rPr lang="en-US" dirty="0" smtClean="0"/>
              <a:t>Conclusion: You are at least 21 years old.</a:t>
            </a:r>
          </a:p>
          <a:p>
            <a:pPr marL="0" indent="0">
              <a:buNone/>
            </a:pPr>
            <a:r>
              <a:rPr lang="en-US" dirty="0" smtClean="0"/>
              <a:t>26) If you are a champion then you are afraid of losing.</a:t>
            </a:r>
          </a:p>
          <a:p>
            <a:pPr marL="0" indent="0">
              <a:buNone/>
            </a:pPr>
            <a:r>
              <a:rPr lang="en-US" dirty="0" smtClean="0"/>
              <a:t>28) If a triangle is equiangular then it is equilateral.</a:t>
            </a:r>
          </a:p>
          <a:p>
            <a:pPr marL="0" indent="0">
              <a:buNone/>
            </a:pPr>
            <a:r>
              <a:rPr lang="en-US" dirty="0" smtClean="0"/>
              <a:t>30) If two lines are perpendicular then they form right angles.</a:t>
            </a:r>
          </a:p>
          <a:p>
            <a:pPr marL="0" indent="0">
              <a:buNone/>
            </a:pPr>
            <a:r>
              <a:rPr lang="en-US" dirty="0" smtClean="0"/>
              <a:t>32) Right angles are acute angles.</a:t>
            </a:r>
          </a:p>
          <a:p>
            <a:pPr marL="0" indent="0">
              <a:buNone/>
            </a:pPr>
            <a:r>
              <a:rPr lang="en-US" dirty="0" smtClean="0"/>
              <a:t>34) A cardinal is a dog.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715000" y="6172200"/>
            <a:ext cx="32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Continued…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065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Check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15143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36) If it is a square then it is a quadrilateral.</a:t>
            </a:r>
            <a:br>
              <a:rPr lang="en-US" dirty="0"/>
            </a:br>
            <a:r>
              <a:rPr lang="en-US" b="1" u="sng" dirty="0"/>
              <a:t>Converse</a:t>
            </a:r>
            <a:r>
              <a:rPr lang="en-US" dirty="0"/>
              <a:t>: If it is a quadrilateral then it is a square.  False; a trapezoid is a quadrilateral but is not a square.</a:t>
            </a:r>
          </a:p>
          <a:p>
            <a:pPr marL="0" indent="0">
              <a:buNone/>
            </a:pPr>
            <a:r>
              <a:rPr lang="en-US" b="1" u="sng" dirty="0"/>
              <a:t>Inverse</a:t>
            </a:r>
            <a:r>
              <a:rPr lang="en-US" dirty="0"/>
              <a:t>: If it is not a square then it is not a quadrilateral.  False; a trapezoid is not a square but it is a quadrilateral.</a:t>
            </a:r>
          </a:p>
          <a:p>
            <a:pPr marL="0" indent="0">
              <a:buNone/>
            </a:pPr>
            <a:r>
              <a:rPr lang="en-US" b="1" u="sng" dirty="0"/>
              <a:t>Contrapositive</a:t>
            </a:r>
            <a:r>
              <a:rPr lang="en-US" dirty="0"/>
              <a:t>: If it is not a quadrilateral then it is not a square.  True.</a:t>
            </a:r>
          </a:p>
          <a:p>
            <a:pPr marL="0" indent="0">
              <a:buNone/>
            </a:pPr>
            <a:r>
              <a:rPr lang="en-US" dirty="0" smtClean="0"/>
              <a:t>38) </a:t>
            </a:r>
            <a:r>
              <a:rPr lang="en-US" b="1" u="sng" dirty="0" smtClean="0"/>
              <a:t>Converse</a:t>
            </a:r>
            <a:r>
              <a:rPr lang="en-US" dirty="0" smtClean="0"/>
              <a:t>: If two adjacent angles are congruent, then their common side bisects the larger angle.  True.</a:t>
            </a:r>
          </a:p>
          <a:p>
            <a:pPr marL="0" indent="0">
              <a:buNone/>
            </a:pPr>
            <a:r>
              <a:rPr lang="en-US" b="1" u="sng" dirty="0" smtClean="0"/>
              <a:t>Inverse</a:t>
            </a:r>
            <a:r>
              <a:rPr lang="en-US" dirty="0" smtClean="0"/>
              <a:t>: If a ray does not bisect an angle, then the two angles formed are not congruent. True.</a:t>
            </a:r>
          </a:p>
          <a:p>
            <a:pPr marL="0" indent="0">
              <a:buNone/>
            </a:pPr>
            <a:r>
              <a:rPr lang="en-US" b="1" u="sng" dirty="0" smtClean="0"/>
              <a:t>Contrapositive</a:t>
            </a:r>
            <a:r>
              <a:rPr lang="en-US" dirty="0" smtClean="0"/>
              <a:t>: If two adjacent angles are not congruent, then their common side does not bisect the larger angle.  True.</a:t>
            </a:r>
          </a:p>
          <a:p>
            <a:pPr marL="0" indent="0">
              <a:buNone/>
            </a:pPr>
            <a:r>
              <a:rPr lang="en-US" dirty="0" smtClean="0"/>
              <a:t>40) If two angles are vertical then they are congruent.</a:t>
            </a:r>
          </a:p>
          <a:p>
            <a:pPr marL="0" indent="0">
              <a:buNone/>
            </a:pPr>
            <a:r>
              <a:rPr lang="en-US" b="1" u="sng" dirty="0" smtClean="0"/>
              <a:t>Converse</a:t>
            </a:r>
            <a:r>
              <a:rPr lang="en-US" dirty="0" smtClean="0"/>
              <a:t>: If two angles are congruent then they are vertical. False; </a:t>
            </a:r>
          </a:p>
          <a:p>
            <a:pPr marL="0" indent="0">
              <a:buNone/>
            </a:pPr>
            <a:r>
              <a:rPr lang="en-US" dirty="0" smtClean="0"/>
              <a:t>			these two angles are congruent but not vertical.</a:t>
            </a:r>
            <a:br>
              <a:rPr lang="en-US" dirty="0" smtClean="0"/>
            </a:br>
            <a:r>
              <a:rPr lang="en-US" b="1" u="sng" dirty="0" smtClean="0"/>
              <a:t>Inverse</a:t>
            </a:r>
            <a:r>
              <a:rPr lang="en-US" dirty="0" smtClean="0"/>
              <a:t>: If two angles are not vertical then they are not congruent.  </a:t>
            </a:r>
          </a:p>
          <a:p>
            <a:pPr marL="0" indent="0">
              <a:buNone/>
            </a:pPr>
            <a:r>
              <a:rPr lang="en-US" dirty="0" smtClean="0"/>
              <a:t>False; these </a:t>
            </a:r>
            <a:r>
              <a:rPr lang="en-US" dirty="0"/>
              <a:t>two angles are </a:t>
            </a:r>
            <a:r>
              <a:rPr lang="en-US" dirty="0" smtClean="0"/>
              <a:t>not vertical but are congruent. 	</a:t>
            </a:r>
          </a:p>
          <a:p>
            <a:pPr marL="0" indent="0">
              <a:buNone/>
            </a:pPr>
            <a:r>
              <a:rPr lang="en-US" b="1" u="sng" dirty="0" smtClean="0"/>
              <a:t>Contrapositive</a:t>
            </a:r>
            <a:r>
              <a:rPr lang="en-US" dirty="0" smtClean="0"/>
              <a:t>: If two angles are not congruent, then they are not vertical.  True.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H="1" flipV="1">
            <a:off x="7451756" y="4876800"/>
            <a:ext cx="685800" cy="22860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H="1">
            <a:off x="7592462" y="5105400"/>
            <a:ext cx="545094" cy="30480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 flipV="1">
            <a:off x="8305800" y="4910750"/>
            <a:ext cx="685800" cy="22860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8446506" y="5139350"/>
            <a:ext cx="545094" cy="30480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Arc 9"/>
          <p:cNvSpPr/>
          <p:nvPr/>
        </p:nvSpPr>
        <p:spPr>
          <a:xfrm rot="13824357">
            <a:off x="7865009" y="4991100"/>
            <a:ext cx="272547" cy="266700"/>
          </a:xfrm>
          <a:prstGeom prst="arc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c 11"/>
          <p:cNvSpPr/>
          <p:nvPr/>
        </p:nvSpPr>
        <p:spPr>
          <a:xfrm rot="13824357">
            <a:off x="8702037" y="5047751"/>
            <a:ext cx="272547" cy="266700"/>
          </a:xfrm>
          <a:prstGeom prst="arc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/>
          <p:cNvCxnSpPr/>
          <p:nvPr/>
        </p:nvCxnSpPr>
        <p:spPr>
          <a:xfrm flipH="1" flipV="1">
            <a:off x="7543800" y="5757250"/>
            <a:ext cx="685800" cy="22860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7684506" y="5985850"/>
            <a:ext cx="545094" cy="30480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 flipV="1">
            <a:off x="8397844" y="5791200"/>
            <a:ext cx="685800" cy="22860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8538550" y="6019800"/>
            <a:ext cx="545094" cy="30480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Arc 16"/>
          <p:cNvSpPr/>
          <p:nvPr/>
        </p:nvSpPr>
        <p:spPr>
          <a:xfrm rot="13824357">
            <a:off x="7957053" y="5871550"/>
            <a:ext cx="272547" cy="266700"/>
          </a:xfrm>
          <a:prstGeom prst="arc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c 17"/>
          <p:cNvSpPr/>
          <p:nvPr/>
        </p:nvSpPr>
        <p:spPr>
          <a:xfrm rot="13824357">
            <a:off x="8794081" y="5928201"/>
            <a:ext cx="272547" cy="266700"/>
          </a:xfrm>
          <a:prstGeom prst="arc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818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§2.2 Continues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6 Postulates About Lines &amp; Planes</a:t>
            </a:r>
          </a:p>
          <a:p>
            <a:pPr lvl="1"/>
            <a:r>
              <a:rPr lang="en-US" dirty="0" smtClean="0"/>
              <a:t>Through any two points there is exactly one line.</a:t>
            </a:r>
          </a:p>
          <a:p>
            <a:pPr lvl="1"/>
            <a:r>
              <a:rPr lang="en-US" dirty="0" smtClean="0"/>
              <a:t>Through any three points not on the same line, there is exactly one plane.</a:t>
            </a:r>
          </a:p>
          <a:p>
            <a:pPr lvl="1"/>
            <a:r>
              <a:rPr lang="en-US" dirty="0" smtClean="0"/>
              <a:t>A line contains at least two points.</a:t>
            </a:r>
          </a:p>
          <a:p>
            <a:pPr lvl="1"/>
            <a:r>
              <a:rPr lang="en-US" dirty="0" smtClean="0"/>
              <a:t>A plane contains at least three points not on the same line.</a:t>
            </a:r>
          </a:p>
          <a:p>
            <a:pPr lvl="1"/>
            <a:r>
              <a:rPr lang="en-US" dirty="0" smtClean="0"/>
              <a:t>If two points lie in a plane, then the entire line containing those two points lies in that plane.</a:t>
            </a:r>
          </a:p>
          <a:p>
            <a:pPr lvl="1"/>
            <a:r>
              <a:rPr lang="en-US" dirty="0" smtClean="0"/>
              <a:t>If two planes intersect, then their intersection is a line.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1374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 Postulates 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will get into groups of 4 or 5 and get 2 white boards, 4-5 markers, and 2 erasers.</a:t>
            </a:r>
          </a:p>
          <a:p>
            <a:r>
              <a:rPr lang="en-US" dirty="0" smtClean="0"/>
              <a:t>For each of the 6 postulates you wrote down, write it in if-then form, then write its inverse, converse, and contrapositive.</a:t>
            </a:r>
          </a:p>
          <a:p>
            <a:r>
              <a:rPr lang="en-US" dirty="0" smtClean="0"/>
              <a:t>Then, decide as a group whether they are valid.</a:t>
            </a:r>
          </a:p>
          <a:p>
            <a:r>
              <a:rPr lang="en-US" dirty="0" smtClean="0"/>
              <a:t>You will have about 15 minutes to do so.</a:t>
            </a:r>
          </a:p>
          <a:p>
            <a:r>
              <a:rPr lang="en-US" dirty="0" smtClean="0"/>
              <a:t>Questions?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647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Stop!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Time to share!</a:t>
            </a:r>
          </a:p>
          <a:p>
            <a:r>
              <a:rPr lang="en-US" dirty="0" smtClean="0"/>
              <a:t>I will call on a randomly selected student to tell us what your group came up with for one of the 6 postulates.</a:t>
            </a:r>
          </a:p>
          <a:p>
            <a:pPr lvl="1"/>
            <a:r>
              <a:rPr lang="en-US" dirty="0" smtClean="0"/>
              <a:t>When called on, read each of your group’s statements then tell us whether the group felt it was true or false and why.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4713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0"/>
            <a:ext cx="8686800" cy="841248"/>
          </a:xfrm>
        </p:spPr>
        <p:txBody>
          <a:bodyPr/>
          <a:lstStyle/>
          <a:p>
            <a:r>
              <a:rPr lang="en-US" dirty="0" smtClean="0"/>
              <a:t>More Examples</a:t>
            </a:r>
            <a:endParaRPr lang="en-US" dirty="0"/>
          </a:p>
        </p:txBody>
      </p:sp>
      <p:sp>
        <p:nvSpPr>
          <p:cNvPr id="4" name="Parallelogram 3"/>
          <p:cNvSpPr/>
          <p:nvPr/>
        </p:nvSpPr>
        <p:spPr>
          <a:xfrm rot="3938793">
            <a:off x="3138276" y="1242907"/>
            <a:ext cx="5305848" cy="4791620"/>
          </a:xfrm>
          <a:prstGeom prst="parallelogram">
            <a:avLst>
              <a:gd name="adj" fmla="val 4638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5500856" y="1371600"/>
            <a:ext cx="0" cy="2209160"/>
          </a:xfrm>
          <a:prstGeom prst="line">
            <a:avLst/>
          </a:prstGeom>
          <a:ln w="5715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5500856" y="3580759"/>
            <a:ext cx="0" cy="1448441"/>
          </a:xfrm>
          <a:prstGeom prst="line">
            <a:avLst/>
          </a:prstGeom>
          <a:ln w="571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500856" y="5029200"/>
            <a:ext cx="0" cy="1600200"/>
          </a:xfrm>
          <a:prstGeom prst="line">
            <a:avLst/>
          </a:prstGeom>
          <a:ln w="571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367256" y="2819400"/>
            <a:ext cx="4876800" cy="1752600"/>
          </a:xfrm>
          <a:prstGeom prst="line">
            <a:avLst/>
          </a:prstGeom>
          <a:ln w="57150">
            <a:solidFill>
              <a:schemeClr val="tx1"/>
            </a:solidFill>
            <a:headEnd type="arrow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976856" y="3048000"/>
            <a:ext cx="4876800" cy="1752600"/>
          </a:xfrm>
          <a:prstGeom prst="line">
            <a:avLst/>
          </a:prstGeom>
          <a:ln w="57150">
            <a:solidFill>
              <a:schemeClr val="tx1"/>
            </a:solidFill>
            <a:headEnd type="oval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748256" y="2362200"/>
            <a:ext cx="76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i="1" dirty="0" smtClean="0"/>
              <a:t>A</a:t>
            </a:r>
            <a:endParaRPr lang="en-US" sz="4000" i="1" dirty="0"/>
          </a:p>
        </p:txBody>
      </p:sp>
      <p:sp>
        <p:nvSpPr>
          <p:cNvPr id="16" name="TextBox 15"/>
          <p:cNvSpPr txBox="1"/>
          <p:nvPr/>
        </p:nvSpPr>
        <p:spPr>
          <a:xfrm>
            <a:off x="5424656" y="3051220"/>
            <a:ext cx="76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i="1" dirty="0" smtClean="0"/>
              <a:t>B</a:t>
            </a:r>
            <a:endParaRPr lang="en-US" sz="4000" i="1" dirty="0"/>
          </a:p>
        </p:txBody>
      </p:sp>
      <p:sp>
        <p:nvSpPr>
          <p:cNvPr id="17" name="TextBox 16"/>
          <p:cNvSpPr txBox="1"/>
          <p:nvPr/>
        </p:nvSpPr>
        <p:spPr>
          <a:xfrm>
            <a:off x="8305800" y="4092714"/>
            <a:ext cx="76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i="1" dirty="0" smtClean="0"/>
              <a:t>C</a:t>
            </a:r>
            <a:endParaRPr lang="en-US" sz="4000" i="1" dirty="0"/>
          </a:p>
        </p:txBody>
      </p:sp>
      <p:sp>
        <p:nvSpPr>
          <p:cNvPr id="18" name="TextBox 17"/>
          <p:cNvSpPr txBox="1"/>
          <p:nvPr/>
        </p:nvSpPr>
        <p:spPr>
          <a:xfrm>
            <a:off x="3519656" y="4218057"/>
            <a:ext cx="76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i="1" dirty="0" smtClean="0"/>
              <a:t>D</a:t>
            </a:r>
            <a:endParaRPr lang="en-US" sz="4000" i="1" dirty="0"/>
          </a:p>
        </p:txBody>
      </p:sp>
      <p:sp>
        <p:nvSpPr>
          <p:cNvPr id="19" name="Oval 18"/>
          <p:cNvSpPr/>
          <p:nvPr/>
        </p:nvSpPr>
        <p:spPr>
          <a:xfrm>
            <a:off x="3976856" y="4658922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7177256" y="2111514"/>
                <a:ext cx="7620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 dirty="0" smtClean="0">
                          <a:latin typeface="Cambria Math"/>
                          <a:ea typeface="Cambria Math"/>
                        </a:rPr>
                        <m:t>𝒩</m:t>
                      </m:r>
                    </m:oMath>
                  </m:oMathPara>
                </a14:m>
                <a:endParaRPr lang="en-US" sz="4000" i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77256" y="2111514"/>
                <a:ext cx="762000" cy="70788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/>
          <p:cNvSpPr txBox="1"/>
          <p:nvPr/>
        </p:nvSpPr>
        <p:spPr>
          <a:xfrm>
            <a:off x="0" y="730861"/>
            <a:ext cx="8610600" cy="830997"/>
          </a:xfrm>
          <a:prstGeom prst="rect">
            <a:avLst/>
          </a:prstGeom>
          <a:solidFill>
            <a:srgbClr val="FBEEC9">
              <a:alpha val="50196"/>
            </a:srgb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Determine whether the given statement is true or false.  </a:t>
            </a:r>
            <a:br>
              <a:rPr lang="en-US" sz="2400" dirty="0" smtClean="0"/>
            </a:br>
            <a:r>
              <a:rPr lang="en-US" sz="2400" dirty="0" smtClean="0"/>
              <a:t>State the postulate you would use to defend your answer.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76200" y="1844493"/>
                <a:ext cx="2514600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i="1" dirty="0" smtClean="0"/>
                  <a:t>A</a:t>
                </a:r>
                <a:r>
                  <a:rPr lang="en-US" sz="2800" dirty="0" smtClean="0"/>
                  <a:t>, </a:t>
                </a:r>
                <a:r>
                  <a:rPr lang="en-US" sz="2800" i="1" dirty="0" smtClean="0"/>
                  <a:t>B</a:t>
                </a:r>
                <a:r>
                  <a:rPr lang="en-US" sz="2800" dirty="0" smtClean="0"/>
                  <a:t>, and </a:t>
                </a:r>
                <a:r>
                  <a:rPr lang="en-US" sz="2800" i="1" dirty="0" smtClean="0"/>
                  <a:t>E</a:t>
                </a:r>
                <a:r>
                  <a:rPr lang="en-US" sz="2800" dirty="0" smtClean="0"/>
                  <a:t> lie in plane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/>
                        <a:ea typeface="Cambria Math"/>
                      </a:rPr>
                      <m:t>𝒩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.</m:t>
                    </m:r>
                  </m:oMath>
                </a14:m>
                <a:endParaRPr lang="en-US" sz="2800" i="1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" y="1844493"/>
                <a:ext cx="2514600" cy="954107"/>
              </a:xfrm>
              <a:prstGeom prst="rect">
                <a:avLst/>
              </a:prstGeom>
              <a:blipFill rotWithShape="1">
                <a:blip r:embed="rId3"/>
                <a:stretch>
                  <a:fillRect l="-5097" t="-5769" b="-179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4953000" y="1403628"/>
            <a:ext cx="76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i="1" dirty="0" smtClean="0"/>
              <a:t>E</a:t>
            </a:r>
            <a:endParaRPr lang="en-US" sz="4000" i="1" dirty="0"/>
          </a:p>
        </p:txBody>
      </p:sp>
      <p:sp>
        <p:nvSpPr>
          <p:cNvPr id="25" name="Oval 24"/>
          <p:cNvSpPr/>
          <p:nvPr/>
        </p:nvSpPr>
        <p:spPr>
          <a:xfrm>
            <a:off x="5410200" y="1844493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76200" y="3112520"/>
                <a:ext cx="2514600" cy="10463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⃡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</a:rPr>
                          <m:t>𝐵𝐶</m:t>
                        </m:r>
                      </m:e>
                    </m:acc>
                  </m:oMath>
                </a14:m>
                <a:r>
                  <a:rPr lang="en-US" sz="2800" dirty="0" smtClean="0"/>
                  <a:t> does not lie in plane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/>
                        <a:ea typeface="Cambria Math"/>
                      </a:rPr>
                      <m:t>𝒩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.</m:t>
                    </m:r>
                  </m:oMath>
                </a14:m>
                <a:endParaRPr lang="en-US" sz="2800" i="1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" y="3112520"/>
                <a:ext cx="2514600" cy="1046377"/>
              </a:xfrm>
              <a:prstGeom prst="rect">
                <a:avLst/>
              </a:prstGeom>
              <a:blipFill rotWithShape="1">
                <a:blip r:embed="rId4"/>
                <a:stretch>
                  <a:fillRect l="-5097" r="-6796" b="-128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26"/>
          <p:cNvSpPr txBox="1"/>
          <p:nvPr/>
        </p:nvSpPr>
        <p:spPr>
          <a:xfrm>
            <a:off x="92044" y="4448889"/>
            <a:ext cx="2514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A</a:t>
            </a:r>
            <a:r>
              <a:rPr lang="en-US" sz="2800" dirty="0" smtClean="0"/>
              <a:t>, </a:t>
            </a:r>
            <a:r>
              <a:rPr lang="en-US" sz="2800" i="1" dirty="0" smtClean="0"/>
              <a:t>B</a:t>
            </a:r>
            <a:r>
              <a:rPr lang="en-US" sz="2800" dirty="0" smtClean="0"/>
              <a:t>, C and </a:t>
            </a:r>
            <a:r>
              <a:rPr lang="en-US" sz="2800" i="1" dirty="0" smtClean="0"/>
              <a:t>E</a:t>
            </a:r>
            <a:r>
              <a:rPr lang="en-US" sz="2800" dirty="0" smtClean="0"/>
              <a:t> are coplanar.</a:t>
            </a:r>
            <a:endParaRPr lang="en-US" sz="2800" i="1" dirty="0"/>
          </a:p>
        </p:txBody>
      </p:sp>
      <p:sp>
        <p:nvSpPr>
          <p:cNvPr id="28" name="TextBox 27"/>
          <p:cNvSpPr txBox="1"/>
          <p:nvPr/>
        </p:nvSpPr>
        <p:spPr>
          <a:xfrm>
            <a:off x="381000" y="5562600"/>
            <a:ext cx="2514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A</a:t>
            </a:r>
            <a:r>
              <a:rPr lang="en-US" sz="2800" dirty="0" smtClean="0"/>
              <a:t>, </a:t>
            </a:r>
            <a:r>
              <a:rPr lang="en-US" sz="2800" i="1" dirty="0" smtClean="0"/>
              <a:t>B</a:t>
            </a:r>
            <a:r>
              <a:rPr lang="en-US" sz="2800" dirty="0" smtClean="0"/>
              <a:t>, and </a:t>
            </a:r>
            <a:r>
              <a:rPr lang="en-US" sz="2800" i="1" dirty="0" smtClean="0"/>
              <a:t>D</a:t>
            </a:r>
            <a:r>
              <a:rPr lang="en-US" sz="2800" dirty="0" smtClean="0"/>
              <a:t> are collinear.</a:t>
            </a:r>
            <a:endParaRPr lang="en-US" sz="2800" i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2871956" y="5029200"/>
                <a:ext cx="2514600" cy="1787925"/>
              </a:xfrm>
              <a:prstGeom prst="rect">
                <a:avLst/>
              </a:prstGeom>
              <a:solidFill>
                <a:schemeClr val="bg2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1) False, </a:t>
                </a:r>
                <a14:m>
                  <m:oMath xmlns:m="http://schemas.openxmlformats.org/officeDocument/2006/math">
                    <m:acc>
                      <m:accPr>
                        <m:chr m:val="⃡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𝐸𝐵</m:t>
                        </m:r>
                      </m:e>
                    </m:acc>
                  </m:oMath>
                </a14:m>
                <a:r>
                  <a:rPr lang="en-US" dirty="0" smtClean="0"/>
                  <a:t> is not contained in plane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𝒩</m:t>
                    </m:r>
                  </m:oMath>
                </a14:m>
                <a:r>
                  <a:rPr lang="en-US" dirty="0" smtClean="0"/>
                  <a:t>; only point </a:t>
                </a:r>
                <a:r>
                  <a:rPr lang="en-US" i="1" dirty="0" smtClean="0"/>
                  <a:t>B</a:t>
                </a:r>
                <a:r>
                  <a:rPr lang="en-US" dirty="0" smtClean="0"/>
                  <a:t> on that line is, so all three points are not contained in the plane.</a:t>
                </a:r>
                <a:endParaRPr lang="en-US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1956" y="5029200"/>
                <a:ext cx="2514600" cy="1787925"/>
              </a:xfrm>
              <a:prstGeom prst="rect">
                <a:avLst/>
              </a:prstGeom>
              <a:blipFill rotWithShape="1">
                <a:blip r:embed="rId5"/>
                <a:stretch>
                  <a:fillRect l="-1937" r="-3148" b="-47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5562600" y="4735122"/>
            <a:ext cx="3581400" cy="92333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marL="0" lvl="1"/>
            <a:r>
              <a:rPr lang="en-US" dirty="0" smtClean="0"/>
              <a:t>2) False; if </a:t>
            </a:r>
            <a:r>
              <a:rPr lang="en-US" dirty="0"/>
              <a:t>two points lie in a plane, then the entire line containing those two points lies in that </a:t>
            </a:r>
            <a:r>
              <a:rPr lang="en-US" dirty="0" smtClean="0"/>
              <a:t>plane.  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5638800" y="5711130"/>
            <a:ext cx="3505200" cy="92333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marL="0" lvl="1"/>
            <a:r>
              <a:rPr lang="en-US" dirty="0" smtClean="0"/>
              <a:t>3) True; through </a:t>
            </a:r>
            <a:r>
              <a:rPr lang="en-US" dirty="0"/>
              <a:t>any three points </a:t>
            </a:r>
            <a:r>
              <a:rPr lang="en-US" b="1" dirty="0"/>
              <a:t>not on the same line</a:t>
            </a:r>
            <a:r>
              <a:rPr lang="en-US" dirty="0"/>
              <a:t>, there is exactly one </a:t>
            </a:r>
            <a:r>
              <a:rPr lang="en-US" dirty="0" smtClean="0"/>
              <a:t>plane.  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957556" y="3635708"/>
            <a:ext cx="6934200" cy="64633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marL="0" lvl="1"/>
            <a:r>
              <a:rPr lang="en-US" dirty="0" smtClean="0"/>
              <a:t>4) False; through any two points there is exactly one line, therefore there cannot be a different line that contains </a:t>
            </a:r>
            <a:r>
              <a:rPr lang="en-US" i="1" dirty="0" smtClean="0"/>
              <a:t>A</a:t>
            </a:r>
            <a:r>
              <a:rPr lang="en-US" dirty="0" smtClean="0"/>
              <a:t> and </a:t>
            </a:r>
            <a:r>
              <a:rPr lang="en-US" i="1" dirty="0" smtClean="0"/>
              <a:t>B</a:t>
            </a:r>
            <a:r>
              <a:rPr lang="en-US" dirty="0" smtClean="0"/>
              <a:t> as well as </a:t>
            </a:r>
            <a:r>
              <a:rPr lang="en-US" i="1" dirty="0" smtClean="0"/>
              <a:t>D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7690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6" grpId="0"/>
      <p:bldP spid="27" grpId="0"/>
      <p:bldP spid="28" grpId="0"/>
      <p:bldP spid="3" grpId="0" animBg="1"/>
      <p:bldP spid="23" grpId="0" animBg="1"/>
      <p:bldP spid="29" grpId="0" animBg="1"/>
      <p:bldP spid="30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1250</TotalTime>
  <Words>467</Words>
  <Application>Microsoft Office PowerPoint</Application>
  <PresentationFormat>On-screen Show (4:3)</PresentationFormat>
  <Paragraphs>70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Trek</vt:lpstr>
      <vt:lpstr>Wednesday, August 22, 2012</vt:lpstr>
      <vt:lpstr>Homework Check</vt:lpstr>
      <vt:lpstr>Homework Check</vt:lpstr>
      <vt:lpstr>§2.2 Continues</vt:lpstr>
      <vt:lpstr>Line Postulates Activity</vt:lpstr>
      <vt:lpstr>Stop!</vt:lpstr>
      <vt:lpstr>More Examples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Wednesday, August 21, 2012</dc:title>
  <dc:creator>Dria</dc:creator>
  <cp:lastModifiedBy>Dria</cp:lastModifiedBy>
  <cp:revision>14</cp:revision>
  <dcterms:created xsi:type="dcterms:W3CDTF">2012-08-22T02:40:33Z</dcterms:created>
  <dcterms:modified xsi:type="dcterms:W3CDTF">2012-08-22T23:36:44Z</dcterms:modified>
</cp:coreProperties>
</file>